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1" r:id="rId2"/>
    <p:sldId id="1865" r:id="rId3"/>
    <p:sldId id="1846" r:id="rId4"/>
    <p:sldId id="1854" r:id="rId5"/>
    <p:sldId id="1853" r:id="rId6"/>
    <p:sldId id="1855" r:id="rId7"/>
    <p:sldId id="1861" r:id="rId8"/>
    <p:sldId id="1856" r:id="rId9"/>
    <p:sldId id="1859" r:id="rId10"/>
    <p:sldId id="1858" r:id="rId11"/>
    <p:sldId id="1857" r:id="rId12"/>
    <p:sldId id="1866" r:id="rId13"/>
  </p:sldIdLst>
  <p:sldSz cx="12192000" cy="6858000"/>
  <p:notesSz cx="6794500" cy="1000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le Wells" initials="RW" lastIdx="2" clrIdx="0">
    <p:extLst>
      <p:ext uri="{19B8F6BF-5375-455C-9EA6-DF929625EA0E}">
        <p15:presenceInfo xmlns:p15="http://schemas.microsoft.com/office/powerpoint/2012/main" userId="S-1-5-21-3074357562-3121389396-169553521-6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1F497D"/>
    <a:srgbClr val="F2F4FC"/>
    <a:srgbClr val="D2232A"/>
    <a:srgbClr val="002060"/>
    <a:srgbClr val="000090"/>
    <a:srgbClr val="404040"/>
    <a:srgbClr val="008F4C"/>
    <a:srgbClr val="007AC3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734" autoAdjust="0"/>
  </p:normalViewPr>
  <p:slideViewPr>
    <p:cSldViewPr snapToGrid="0">
      <p:cViewPr varScale="1">
        <p:scale>
          <a:sx n="80" d="100"/>
          <a:sy n="80" d="100"/>
        </p:scale>
        <p:origin x="40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4D799-7F02-421C-BFB7-4F7C55649D28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793C-A291-4E14-9CBB-41AEE11DD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80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17ED-D6FF-48E2-9758-8F57E270FD4E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16157"/>
            <a:ext cx="5435600" cy="39404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EDA8-158F-42FB-85AD-E363F2C9FA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7EDA8-158F-42FB-85AD-E363F2C9FAB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78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EDA8-158F-42FB-85AD-E363F2C9FA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2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4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58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49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43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97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8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 rot="21379213">
            <a:off x="5686441" y="305578"/>
            <a:ext cx="5423919" cy="3267179"/>
          </a:xfrm>
          <a:prstGeom prst="rect">
            <a:avLst/>
          </a:prstGeom>
          <a:noFill/>
        </p:spPr>
        <p:txBody>
          <a:bodyPr lIns="90000" anchor="ctr"/>
          <a:lstStyle>
            <a:lvl1pPr algn="ctr">
              <a:defRPr lang="en-AU" sz="4800" kern="1200" dirty="0">
                <a:solidFill>
                  <a:schemeClr val="tx1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64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8001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27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t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9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11238012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839035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205" y="1278202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03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2539" y="1278202"/>
            <a:ext cx="6594656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Copyright © 2017 by </a:t>
            </a:r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Human</a:t>
            </a:r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12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7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09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060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8901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44800" y="76200"/>
            <a:ext cx="8737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ACDBB-9BE8-4D1C-94C7-163A03BF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2015 by Human </a:t>
            </a:r>
            <a:r>
              <a:rPr lang="en-US" altLang="en-US" err="1"/>
              <a:t>Synergistics</a:t>
            </a:r>
            <a:r>
              <a:rPr lang="en-US" altLang="en-US"/>
              <a:t> International. </a:t>
            </a:r>
          </a:p>
          <a:p>
            <a:pPr>
              <a:defRPr/>
            </a:pPr>
            <a:r>
              <a:rPr lang="en-US" altLang="en-US"/>
              <a:t>Research and development by R. A. Cooke, Ph.D. and J. Clayton Lafferty, Ph.D.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64940-147E-49A8-A4D3-3F6E6103C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9366-AE36-4CFF-A5D7-D2E521A87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868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umpl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732BB8-9673-4DB2-8325-6A27F15B6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Research and development by Robert A. Cooke, Ph.D. and J. Clayton Lafferty, Ph.D. </a:t>
            </a:r>
          </a:p>
          <a:p>
            <a:pPr>
              <a:defRPr/>
            </a:pPr>
            <a:r>
              <a:rPr lang="en-US" altLang="en-US"/>
              <a:t>Copyright </a:t>
            </a:r>
            <a:r>
              <a:rPr lang="en-US" altLang="en-US">
                <a:cs typeface="Arial" charset="0"/>
              </a:rPr>
              <a:t>© 1973-2015</a:t>
            </a:r>
            <a:r>
              <a:rPr lang="en-US" altLang="en-US"/>
              <a:t> by Human </a:t>
            </a:r>
            <a:r>
              <a:rPr lang="en-US" altLang="en-US" err="1"/>
              <a:t>Synergistics</a:t>
            </a:r>
            <a:r>
              <a:rPr lang="en-US" altLang="en-US"/>
              <a:t> International.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D0DDF3-2C7D-4647-B058-04A475444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F537-4B53-4F42-8296-EB7C71E09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1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CB500-E00D-4370-BC20-C2979F2FD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7A2D41-ABFC-49B3-B738-D5E29BC17A42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E3F29-2571-45E6-913D-CBC61E9B7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BA15E1-BBDC-489F-A9E9-A7983B5C8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1A04-6F62-447A-855D-B483353FF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86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87237" cy="68532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56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3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45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85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87237" cy="68532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1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3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6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5" r:id="rId2"/>
    <p:sldLayoutId id="2147483700" r:id="rId3"/>
    <p:sldLayoutId id="2147483674" r:id="rId4"/>
    <p:sldLayoutId id="2147483679" r:id="rId5"/>
    <p:sldLayoutId id="2147483686" r:id="rId6"/>
    <p:sldLayoutId id="2147483683" r:id="rId7"/>
    <p:sldLayoutId id="2147483685" r:id="rId8"/>
    <p:sldLayoutId id="2147483694" r:id="rId9"/>
    <p:sldLayoutId id="2147483699" r:id="rId10"/>
    <p:sldLayoutId id="2147483698" r:id="rId11"/>
    <p:sldLayoutId id="2147483695" r:id="rId12"/>
    <p:sldLayoutId id="2147483696" r:id="rId13"/>
    <p:sldLayoutId id="2147483697" r:id="rId14"/>
    <p:sldLayoutId id="2147483684" r:id="rId15"/>
    <p:sldLayoutId id="2147483701" r:id="rId16"/>
    <p:sldLayoutId id="2147483662" r:id="rId17"/>
    <p:sldLayoutId id="2147483703" r:id="rId18"/>
    <p:sldLayoutId id="2147483704" r:id="rId19"/>
    <p:sldLayoutId id="2147483705" r:id="rId20"/>
    <p:sldLayoutId id="2147483702" r:id="rId21"/>
    <p:sldLayoutId id="2147483708" r:id="rId22"/>
    <p:sldLayoutId id="2147483709" r:id="rId23"/>
    <p:sldLayoutId id="2147483710" r:id="rId2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8.svg"/><Relationship Id="rId7" Type="http://schemas.openxmlformats.org/officeDocument/2006/relationships/image" Target="../media/image2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/>
              <a:t>COVID-19 Culture Mirror</a:t>
            </a:r>
            <a:br>
              <a:rPr lang="en-AU" sz="4000" b="1" dirty="0"/>
            </a:br>
            <a:r>
              <a:rPr lang="en-AU" sz="2800" b="1" i="1" dirty="0"/>
              <a:t>Example change templates for optional use and customization</a:t>
            </a:r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52020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5408"/>
              </p:ext>
            </p:extLst>
          </p:nvPr>
        </p:nvGraphicFramePr>
        <p:xfrm>
          <a:off x="417768" y="785310"/>
          <a:ext cx="11592722" cy="5882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Key Learnings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Refined COVID-19 Actions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Key Learning &amp; Action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Refined COVID-19 Actions &amp; Priority 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28504-5D86-4580-B9E3-62413B6786F7}"/>
              </a:ext>
            </a:extLst>
          </p:cNvPr>
          <p:cNvSpPr txBox="1"/>
          <p:nvPr/>
        </p:nvSpPr>
        <p:spPr>
          <a:xfrm>
            <a:off x="9287838" y="-3808"/>
            <a:ext cx="284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Refine in 1 week or less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Refine in 2-3 weeks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Refine in 3 weeks or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83908-98C1-40C4-B278-483BA82032FD}"/>
              </a:ext>
            </a:extLst>
          </p:cNvPr>
          <p:cNvSpPr txBox="1"/>
          <p:nvPr/>
        </p:nvSpPr>
        <p:spPr>
          <a:xfrm>
            <a:off x="657545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45324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99927"/>
              </p:ext>
            </p:extLst>
          </p:nvPr>
        </p:nvGraphicFramePr>
        <p:xfrm>
          <a:off x="417768" y="785310"/>
          <a:ext cx="11592722" cy="5882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Key Learnings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Longer-term Sustainment Actions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Key Learning &amp; Action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Sustainment Actions &amp; Priority Rating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E8805-7946-448A-904D-987BC73CFD01}"/>
              </a:ext>
            </a:extLst>
          </p:cNvPr>
          <p:cNvSpPr txBox="1"/>
          <p:nvPr/>
        </p:nvSpPr>
        <p:spPr>
          <a:xfrm>
            <a:off x="9287838" y="-3808"/>
            <a:ext cx="284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Start initial planning now  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Start planning in 1-3 months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Start planning in 3+ months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32313-818D-45B0-8B2F-51AF8D6B8B89}"/>
              </a:ext>
            </a:extLst>
          </p:cNvPr>
          <p:cNvSpPr txBox="1"/>
          <p:nvPr/>
        </p:nvSpPr>
        <p:spPr>
          <a:xfrm>
            <a:off x="657545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47334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53986"/>
              </p:ext>
            </p:extLst>
          </p:nvPr>
        </p:nvGraphicFramePr>
        <p:xfrm>
          <a:off x="285227" y="785310"/>
          <a:ext cx="11601973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9330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3102796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3236359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3503488">
                  <a:extLst>
                    <a:ext uri="{9D8B030D-6E8A-4147-A177-3AD203B41FA5}">
                      <a16:colId xmlns:a16="http://schemas.microsoft.com/office/drawing/2014/main" val="3128831269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Before COVID-19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Initial 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Refined COVID-19 Plan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Behaviors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or Priorities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or Priorities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Communication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Communication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Reward and Recognition Habits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Refined COVID-19 Operating Model Plan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Compare, Learn, Improve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BE7B5-D058-4836-A0B6-B5702A8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3" y="1495463"/>
            <a:ext cx="452165" cy="45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85801-D9E6-4E7A-9D25-4042B81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6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E5B05-84D9-4A5F-86A2-9D4665A2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3243412"/>
            <a:ext cx="457678" cy="4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19DBE-FE26-4ADC-8E77-A6B20B21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0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8F7D7B-C1C0-44FB-AB97-F382ABB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696" y="4113620"/>
            <a:ext cx="457678" cy="45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AB224-5E27-4DAD-8AB5-6079E5ACC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4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9C23-AD7B-46DE-A5B1-53BB1A187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018" y="1278203"/>
            <a:ext cx="11238012" cy="4915803"/>
          </a:xfrm>
        </p:spPr>
        <p:txBody>
          <a:bodyPr/>
          <a:lstStyle/>
          <a:p>
            <a:r>
              <a:rPr lang="en-US" b="1" dirty="0"/>
              <a:t>Potential formats for Step 1 – What’s working, what’s not and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Working, What’s Not &amp; Why (unstructured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Model Comparison Template (structured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Model Comparison Template – Tip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– Stop – Continue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 &amp; What’s Not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 &amp; Why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Not Working &amp; Why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Potential formats for Step 3 – Refine Improvement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Learning &amp; Action Template – COVID-19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Learning &amp; Action Template – Sustainment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Refined COVID-19 Operating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8CAD44-4B27-4896-96CD-E06ADC7C5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69" y="116681"/>
            <a:ext cx="10914162" cy="848765"/>
          </a:xfrm>
        </p:spPr>
        <p:txBody>
          <a:bodyPr/>
          <a:lstStyle/>
          <a:p>
            <a:pPr lvl="0">
              <a:defRPr/>
            </a:pPr>
            <a:r>
              <a:rPr lang="en-US" altLang="en-US" sz="3200" b="1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Culture Mirror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sz="24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Example change templates for </a:t>
            </a:r>
            <a:r>
              <a:rPr lang="en-US" altLang="en-US" sz="2400" u="sng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optional</a:t>
            </a:r>
            <a:r>
              <a:rPr lang="en-US" altLang="en-US" sz="24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 use and customization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4F994-3A5F-4F66-B078-96268240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404" y="2807854"/>
            <a:ext cx="5213413" cy="2932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F0AB5-2F70-4A8F-92C9-ABED6D707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565" y="3500582"/>
            <a:ext cx="4655126" cy="2618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6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FEF87D-58E2-47DE-8269-F7B07EC74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69" y="116681"/>
            <a:ext cx="10914162" cy="848765"/>
          </a:xfrm>
        </p:spPr>
        <p:txBody>
          <a:bodyPr/>
          <a:lstStyle/>
          <a:p>
            <a:pPr lvl="0">
              <a:defRPr/>
            </a:pPr>
            <a:r>
              <a:rPr lang="en-US" altLang="en-US" sz="2800" b="1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Response – What’s working, what’s not &amp; why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Unstructured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8B1F82-27A7-46AB-9C39-1FD53097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55826"/>
              </p:ext>
            </p:extLst>
          </p:nvPr>
        </p:nvGraphicFramePr>
        <p:xfrm>
          <a:off x="417768" y="785308"/>
          <a:ext cx="11266232" cy="5476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66232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</a:tblGrid>
              <a:tr h="45929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Working, What’s Not &amp; Why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0176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0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53787"/>
              </p:ext>
            </p:extLst>
          </p:nvPr>
        </p:nvGraphicFramePr>
        <p:xfrm>
          <a:off x="285226" y="785310"/>
          <a:ext cx="11489005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0145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4219768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543602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855490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“Normal”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Trend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Behaviors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Reward and Recognition Habits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Operating Model Comparison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4E707-E0F4-4F0D-B3F4-651F49CDF64B}"/>
              </a:ext>
            </a:extLst>
          </p:cNvPr>
          <p:cNvSpPr txBox="1"/>
          <p:nvPr/>
        </p:nvSpPr>
        <p:spPr>
          <a:xfrm>
            <a:off x="8552187" y="37288"/>
            <a:ext cx="322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Effectiveness Trend Key:</a:t>
            </a:r>
          </a:p>
          <a:p>
            <a:r>
              <a:rPr lang="en-US" dirty="0">
                <a:latin typeface="Arial Narrow" panose="020B0606020202030204" pitchFamily="34" charset="0"/>
              </a:rPr>
              <a:t>Better        worse       same/similar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ADB62FA1-4C18-4F1F-AFEE-6F90578411D3}"/>
              </a:ext>
            </a:extLst>
          </p:cNvPr>
          <p:cNvSpPr/>
          <p:nvPr/>
        </p:nvSpPr>
        <p:spPr>
          <a:xfrm>
            <a:off x="9213730" y="388500"/>
            <a:ext cx="226085" cy="19785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3EA673F3-DB3E-407A-8B51-27744874A77A}"/>
              </a:ext>
            </a:extLst>
          </p:cNvPr>
          <p:cNvSpPr/>
          <p:nvPr/>
        </p:nvSpPr>
        <p:spPr>
          <a:xfrm rot="10800000">
            <a:off x="10146941" y="417075"/>
            <a:ext cx="226085" cy="19785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D6CBB1E2-D488-4623-9364-80F014EB9004}"/>
              </a:ext>
            </a:extLst>
          </p:cNvPr>
          <p:cNvSpPr/>
          <p:nvPr/>
        </p:nvSpPr>
        <p:spPr>
          <a:xfrm>
            <a:off x="11483911" y="383567"/>
            <a:ext cx="320492" cy="264869"/>
          </a:xfrm>
          <a:prstGeom prst="mathEqual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BE7B5-D058-4836-A0B6-B5702A8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3" y="1495463"/>
            <a:ext cx="452165" cy="45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85801-D9E6-4E7A-9D25-4042B81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6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E5B05-84D9-4A5F-86A2-9D4665A2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3243412"/>
            <a:ext cx="457678" cy="4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19DBE-FE26-4ADC-8E77-A6B20B21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0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8F7D7B-C1C0-44FB-AB97-F382ABB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696" y="4113620"/>
            <a:ext cx="457678" cy="45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AB224-5E27-4DAD-8AB5-6079E5ACC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4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FA95A-1A97-429E-8481-1A34AEDD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altLang="en-US" sz="2000" b="1" kern="0" dirty="0">
                <a:solidFill>
                  <a:srgbClr val="1F497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   </a:t>
            </a: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Operating Model Comparison Template – Tip Sheet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       Instructions, ideas and examples to spark discussion</a:t>
            </a:r>
            <a:endParaRPr lang="en-US" altLang="en-US" sz="2000" b="1" kern="0" dirty="0">
              <a:solidFill>
                <a:srgbClr val="1F497D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D418B5-E44F-49B1-B8D6-B6B05149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47575"/>
              </p:ext>
            </p:extLst>
          </p:nvPr>
        </p:nvGraphicFramePr>
        <p:xfrm>
          <a:off x="417768" y="785310"/>
          <a:ext cx="11526581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6041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4453900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906640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“Normal”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Behaviors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passive (avoidant, dependent, conventional) or aggressive (oppositional, perfectionistic, internally competitive) behaviors exist where we are not living our values? Be specific. List 2-3 behaviors that must evolve.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For each current behavior, what must the behavior change “TO” in order to improve team effectiveness and live our values?  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define goals/priorities?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Who do you involve in the process?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obtaining prioritized feedback on original goals/priorities, refinement to drafts or other input.  How will top priorities and plans be defined with greater involvement, clarity and effectiveness?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meetings are held to review and/or track progress on goals/priorities? How often are they held?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Who are involved in the reviews, how long are they and how are they documented or how are actions tracked?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standard agendas, holding different types of meetings (e.g. daily, weekly, monthly, quarterly), improved documentation/tracking, etc.  How can you refine preparation, participation, facilitation or follow-up? 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communicate status on priorities and plans across your team?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different forms of communication are used (team meetings, standard emails, postings, etc.)?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pre-meetings, standard agendas/formats, modified content, and revised length or content. 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Are additional forms of communication possible?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can you refine preparation, content or follow-up?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obtain team feedback on improvement ideas or changes to priorities/plans that may be needed?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meetings or other forms of standard upward feedback structures exist?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standard forms of upward feedback systems can you implement or refine? How can you surface and eliminate drama, rumors or frustrations? How can you consistently surface ideas or improvements?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Recognition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Habits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standard recognition systems do you utilize?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unique recognition habits are also used (habits in team meetings, informal recognition, etc.)?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can you improve use of standard recognition systems? What recognition approaches can you add to standard agendas, informal interactions, etc.?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A79489-ABA0-4983-9885-0102B0164423}"/>
              </a:ext>
            </a:extLst>
          </p:cNvPr>
          <p:cNvSpPr txBox="1">
            <a:spLocks/>
          </p:cNvSpPr>
          <p:nvPr/>
        </p:nvSpPr>
        <p:spPr>
          <a:xfrm>
            <a:off x="544943" y="-9236"/>
            <a:ext cx="0" cy="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altLang="en-US" sz="2000" kern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5158815A-E986-49CF-91DF-C5A84E517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1473201"/>
            <a:ext cx="442022" cy="488169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C6067330-436D-457D-863D-1D288B2F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2331762"/>
            <a:ext cx="442022" cy="488169"/>
          </a:xfrm>
          <a:prstGeom prst="rect">
            <a:avLst/>
          </a:prstGeom>
        </p:spPr>
      </p:pic>
      <p:pic>
        <p:nvPicPr>
          <p:cNvPr id="17" name="Graphic 16" descr="Lightbulb and gear">
            <a:extLst>
              <a:ext uri="{FF2B5EF4-FFF2-40B4-BE49-F238E27FC236}">
                <a16:creationId xmlns:a16="http://schemas.microsoft.com/office/drawing/2014/main" id="{7CCDB8B7-AFBF-4EEB-8A69-696C67BD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3150912"/>
            <a:ext cx="442022" cy="488169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CC3C2B0F-7034-4E01-8B46-96A3C91F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4074837"/>
            <a:ext cx="442022" cy="488169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7AEF10E5-3EE2-48AA-9162-B2D71A8C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737" y="4922562"/>
            <a:ext cx="442022" cy="488169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id="{DEA7C9D5-FB0C-44DD-937B-3661CDCD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5741712"/>
            <a:ext cx="442022" cy="488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B66C99-654C-4C6A-AEF7-2172BA3C8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8" y="1495463"/>
            <a:ext cx="452165" cy="452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A1CF4E-D306-4D12-B56E-B6DCF4CF8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1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E346B-30CA-43C3-9BDE-66E23F366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62" y="3243412"/>
            <a:ext cx="457678" cy="4520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C216FD-3DD2-4666-81C4-567AC7AF1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25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CF51D4-A965-408C-BE77-16BC91D1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58531" y="4113620"/>
            <a:ext cx="457678" cy="4520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B351A6-6F84-4E10-9F5E-47ACE71CA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69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92213"/>
              </p:ext>
            </p:extLst>
          </p:nvPr>
        </p:nvGraphicFramePr>
        <p:xfrm>
          <a:off x="417768" y="785308"/>
          <a:ext cx="11459158" cy="5769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3852809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START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STOP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CONTINUE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2857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Start – Stop – Continue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FBC52-AB84-4804-BE00-0FABFE2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82" y="851536"/>
            <a:ext cx="343860" cy="339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99BBA3-0EDF-4DE0-B072-DE77E7CE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39" y="859925"/>
            <a:ext cx="343860" cy="339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60213-B4C7-4E7D-B08C-4D9D0076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133" y="874605"/>
            <a:ext cx="343860" cy="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82920"/>
              </p:ext>
            </p:extLst>
          </p:nvPr>
        </p:nvGraphicFramePr>
        <p:xfrm>
          <a:off x="417768" y="785308"/>
          <a:ext cx="11460196" cy="5769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0663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5949533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Not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2857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 &amp; What’s Not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</p:spTree>
    <p:extLst>
      <p:ext uri="{BB962C8B-B14F-4D97-AF65-F5344CB8AC3E}">
        <p14:creationId xmlns:p14="http://schemas.microsoft.com/office/powerpoint/2010/main" val="206346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45348"/>
              </p:ext>
            </p:extLst>
          </p:nvPr>
        </p:nvGraphicFramePr>
        <p:xfrm>
          <a:off x="417768" y="785311"/>
          <a:ext cx="11592722" cy="6000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35939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Why is it working? What does it encourage or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how does it make others feel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5641619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97098444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49020102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Working, What’s Not &amp; Why (page 1)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What’s Working and Why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5A7AB-34B0-4D4B-90B3-472552F131E6}"/>
              </a:ext>
            </a:extLst>
          </p:cNvPr>
          <p:cNvSpPr txBox="1"/>
          <p:nvPr/>
        </p:nvSpPr>
        <p:spPr>
          <a:xfrm>
            <a:off x="8250148" y="-3808"/>
            <a:ext cx="393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Expand approach to other areas/priorities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Continue with small refinements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Continue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9F9A0-EDBD-4463-9250-6D56B6BAA7C9}"/>
              </a:ext>
            </a:extLst>
          </p:cNvPr>
          <p:cNvSpPr txBox="1"/>
          <p:nvPr/>
        </p:nvSpPr>
        <p:spPr>
          <a:xfrm>
            <a:off x="5609688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98020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48067"/>
              </p:ext>
            </p:extLst>
          </p:nvPr>
        </p:nvGraphicFramePr>
        <p:xfrm>
          <a:off x="417768" y="744215"/>
          <a:ext cx="11592722" cy="6000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35939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Not Working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Why isn’t it working? What doesn’t it encourage or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how does it make others feel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5641619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97098444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49020102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Working, What’s Not &amp; Why (page 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What’s Not Working and Why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7AB6C-D794-4CAD-ACC5-8C65C9F6A968}"/>
              </a:ext>
            </a:extLst>
          </p:cNvPr>
          <p:cNvSpPr txBox="1"/>
          <p:nvPr/>
        </p:nvSpPr>
        <p:spPr>
          <a:xfrm>
            <a:off x="8907694" y="-44904"/>
            <a:ext cx="322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Urgent change needed (now)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Change needed soon, timing TBD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Not a priority for change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EF8E8-109C-47AA-B0AF-D95E6F13968A}"/>
              </a:ext>
            </a:extLst>
          </p:cNvPr>
          <p:cNvSpPr txBox="1"/>
          <p:nvPr/>
        </p:nvSpPr>
        <p:spPr>
          <a:xfrm>
            <a:off x="614394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41361011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70511</TotalTime>
  <Words>977</Words>
  <Application>Microsoft Office PowerPoint</Application>
  <PresentationFormat>Widescreen</PresentationFormat>
  <Paragraphs>246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always * forever</vt:lpstr>
      <vt:lpstr>Arial</vt:lpstr>
      <vt:lpstr>Arial Narrow</vt:lpstr>
      <vt:lpstr>Calibri</vt:lpstr>
      <vt:lpstr>1_Office Theme</vt:lpstr>
      <vt:lpstr>COVID-19 Culture Mirror Example change templates for optional use and customization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McLeod</dc:creator>
  <cp:lastModifiedBy>Kalani Iwi'ula</cp:lastModifiedBy>
  <cp:revision>460</cp:revision>
  <cp:lastPrinted>2017-03-08T06:05:49Z</cp:lastPrinted>
  <dcterms:created xsi:type="dcterms:W3CDTF">2015-06-22T05:29:14Z</dcterms:created>
  <dcterms:modified xsi:type="dcterms:W3CDTF">2020-04-27T21:51:05Z</dcterms:modified>
</cp:coreProperties>
</file>